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0" y="73152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217920" y="73152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949440" y="73152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7680960" y="73152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412480" y="73152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486400" y="146304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17920" y="146304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949440" y="146304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7680960" y="146304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412480" y="1463040"/>
            <a:ext cx="54864" cy="54864"/>
          </a:xfrm>
          <a:prstGeom prst="ellipse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57200" y="1188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KICKOFF CALL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1600200"/>
            <a:ext cx="42062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Little Lunches</a:t>
            </a:r>
            <a:endParaRPr lang="en-US" sz="3800" dirty="0"/>
          </a:p>
        </p:txBody>
      </p:sp>
      <p:sp>
        <p:nvSpPr>
          <p:cNvPr id="15" name="Text 13"/>
          <p:cNvSpPr/>
          <p:nvPr/>
        </p:nvSpPr>
        <p:spPr>
          <a:xfrm>
            <a:off x="457200" y="2514600"/>
            <a:ext cx="4206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balanced weekday lunch for Kuwait. No counting.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457200" y="3108960"/>
            <a:ext cx="548640" cy="36576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329184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Boost Solutions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356616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Joseph Saade, Managing Director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46320" y="1828800"/>
            <a:ext cx="4114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care enough</a:t>
            </a:r>
            <a:endParaRPr lang="en-US" sz="2200" dirty="0"/>
          </a:p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give you</a:t>
            </a:r>
            <a:endParaRPr lang="en-US" sz="2200" dirty="0"/>
          </a:p>
          <a:p>
            <a:pPr algn="l"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weekends back."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846320" y="370332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LITTLE LUNCHES PROMISE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164592" cy="292608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926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Strategy Overview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402336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65760" y="1508760"/>
            <a:ext cx="73152" cy="960120"/>
          </a:xfrm>
          <a:prstGeom prst="rect">
            <a:avLst/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600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PLATFORMS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594360" y="18745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(Instagram + Facebook), TikTok, Snapchat, Google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65760" y="2606040"/>
            <a:ext cx="402336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2606040"/>
            <a:ext cx="73152" cy="960120"/>
          </a:xfrm>
          <a:prstGeom prst="rect">
            <a:avLst/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697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AD BUDGET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94360" y="297180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$2,500 – $5,000 / month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594360" y="3291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from agency fee · scales with traction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3703320"/>
            <a:ext cx="4023360" cy="960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3703320"/>
            <a:ext cx="73152" cy="960120"/>
          </a:xfrm>
          <a:prstGeom prst="rect">
            <a:avLst/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37947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POSITIONING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94360" y="4069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balanced lunch. No counting.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94360" y="43434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 diet plan. Real food, weekdays only.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663440" y="1508760"/>
            <a:ext cx="4114800" cy="3154680"/>
          </a:xfrm>
          <a:prstGeom prst="rect">
            <a:avLst/>
          </a:prstGeom>
          <a:solidFill>
            <a:srgbClr val="284E38"/>
          </a:solidFill>
          <a:ln w="12700">
            <a:solidFill>
              <a:srgbClr val="284E3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4892040" y="16916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201168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Little Lunches in Kuwait around a single, clear idea: a balanced weekday lunch for busy professionals, no counting and no diet plan.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4892040" y="2971800"/>
            <a:ext cx="3657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 the 'balanced, no-counting' lane in the Kuwait market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paid subscribers in months 1–3 of launch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creative that respects Kuwaiti culture in every frame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high-performing content across IG, TikTok, Snap</a:t>
            </a:r>
            <a:endParaRPr lang="en-US" sz="1100" dirty="0"/>
          </a:p>
          <a:p>
            <a:pPr marL="342900" indent="-342900">
              <a:spcAft>
                <a:spcPts val="600"/>
              </a:spcAft>
              <a:buSzPct val="100000"/>
              <a:buChar char="▪"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up clean tracking so we know what's working from day one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Solutions</a:t>
            </a:r>
            <a:pPr indent="0" marL="0">
              <a:buNone/>
            </a:pPr>
            <a:r>
              <a:rPr lang="en-US" sz="8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Performance Marketing  ·  Built for the Gulf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320040"/>
            <a:ext cx="164592" cy="292608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9260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4008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 Need from You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365760" y="13716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set this up cleanly and start producing in week one, we'll need access to the following. Anything not yet in place, we'll help you set up.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87452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" y="2066544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2039112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1965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Brand assets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14400" y="222199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Logo, colors, fonts, photography, mood board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663440" y="1874520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28032" y="2066544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28032" y="2039112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212080" y="196596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details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212080" y="2221992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Menus, pricing, delivery zones, capacity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65760" y="2578608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0352" y="2770632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0352" y="2743200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914400" y="267004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Business access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914400" y="29260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we'll set up the full structure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4663440" y="2578608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828032" y="2770632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828032" y="2743200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5212080" y="267004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Ads access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5212080" y="292608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new account creation under Boost MCC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65760" y="3282696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530352" y="3474720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3447288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914400" y="337413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/ landing page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914400" y="36301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we build Little Lunches' first one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663440" y="3282696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28032" y="3474720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28032" y="3447288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5212080" y="337413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Tracking setup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12080" y="3630168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Pixel, CAPI, GA4, GTM — we handle install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365760" y="3986784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530352" y="4178808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30352" y="4151376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914400" y="407822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Snapchat + TikTok accounts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914400" y="433425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Business manager access where it exists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663440" y="3986784"/>
            <a:ext cx="411480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828032" y="4178808"/>
            <a:ext cx="274320" cy="274320"/>
          </a:xfrm>
          <a:prstGeom prst="ellipse">
            <a:avLst/>
          </a:prstGeom>
          <a:solidFill>
            <a:srgbClr val="EAF0EA"/>
          </a:solidFill>
          <a:ln w="12700">
            <a:solidFill>
              <a:srgbClr val="EAF0E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28032" y="4151376"/>
            <a:ext cx="274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212080" y="4078224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Decision-maker map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212080" y="4334256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approves creative, how fast, by which channel</a:t>
            </a:r>
            <a:endParaRPr lang="en-US" sz="950" dirty="0"/>
          </a:p>
        </p:txBody>
      </p:sp>
      <p:sp>
        <p:nvSpPr>
          <p:cNvPr id="46" name="Text 44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Solutions</a:t>
            </a:r>
            <a:pPr indent="0" marL="0">
              <a:buNone/>
            </a:pPr>
            <a:r>
              <a:rPr lang="en-US" sz="8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Performance Marketing  ·  Built for the Gulf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64592" cy="256032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&amp; DEMOGRAPHICS — PERSONA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Busy Professional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269480" y="320040"/>
            <a:ext cx="1554480" cy="411480"/>
          </a:xfrm>
          <a:prstGeom prst="roundRect">
            <a:avLst>
              <a:gd name="adj" fmla="val 17778"/>
            </a:avLst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269480" y="3200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TARGET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8412480" cy="566928"/>
          </a:xfrm>
          <a:prstGeom prst="rect">
            <a:avLst/>
          </a:prstGeom>
          <a:solidFill>
            <a:srgbClr val="EAF0EA"/>
          </a:solidFill>
          <a:ln w="12700">
            <a:solidFill>
              <a:srgbClr val="D5E0D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161288"/>
            <a:ext cx="8138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they are:  </a:t>
            </a:r>
            <a:pPr indent="0" marL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professionals in Kuwait, 25–44, in office or knowledge-work roles, who want to eat a balanced lunch on weekdays without counting calories, tracking macros, or signing up for a diet plan. They want lunch handled — properly.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" y="1874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2920" y="2103120"/>
            <a:ext cx="379476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Age: 25–44 (largest adult bands in Kuwait)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Location: Kuwait City, Hawalli, Salmiya, Farwaniya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Work: corporate, finance, government, tech, healthcare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Income: middle to upper-middle, comfortable with subscriptions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Tech: heavy mobile users; Instagram + Snapchat daily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Mindset: time-poor, wants balanced food without the diet-app baggage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40233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33832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MOTIVATORS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3593592"/>
            <a:ext cx="379476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Eat a balanced lunch every weekday without thinking about it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Skip the daily 'what's for lunch' decision fatigue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the clinical feel of macro-tracking and meal-plan apps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 better than ordering shawarma or fast food again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weekends free to choose food on their own terms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572000" y="1828800"/>
            <a:ext cx="42062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09160" y="18745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OBJECTIONS &amp; HOW WE COUNTER</a:t>
            </a:r>
            <a:endParaRPr lang="en-US" sz="9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2121408"/>
          <a:ext cx="393192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256032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COUNTER-MESSAGE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"Is this another diet plan?"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 counting, no macros — just balanced food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"What about weekends?"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Weekends off is the feature, not the gap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"Will the food actually be good?"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Home-style cooking, fresh daily, photo-led proof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"Too expensive for daily?"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Compare to daily delivery cost + the health value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4572000" y="3703320"/>
            <a:ext cx="4206240" cy="1005840"/>
          </a:xfrm>
          <a:prstGeom prst="rect">
            <a:avLst/>
          </a:prstGeom>
          <a:solidFill>
            <a:srgbClr val="284E38"/>
          </a:solidFill>
          <a:ln w="12700">
            <a:solidFill>
              <a:srgbClr val="284E3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4709160" y="373075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TRIGGERS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4709160" y="3913632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Promotion, new job, return to office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Doctor mentioned weight, blood pressure, or cholesterol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Ramadan ended, eating habits resetting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Tried a diet meal plan in Kuwait and quit within weeks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Friend or colleague recommended Little Lunches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Solutions</a:t>
            </a:r>
            <a:pPr indent="0" marL="0">
              <a:buNone/>
            </a:pPr>
            <a:r>
              <a:rPr lang="en-US" sz="8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Performance Marketing  ·  Built for the Gulf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64592" cy="256032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&amp; DEMOGRAPHICS — PERSONA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Caring Household Lead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269480" y="320040"/>
            <a:ext cx="1554480" cy="411480"/>
          </a:xfrm>
          <a:prstGeom prst="roundRect">
            <a:avLst>
              <a:gd name="adj" fmla="val 17778"/>
            </a:avLst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269480" y="3200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FAMILY BUYER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8412480" cy="566928"/>
          </a:xfrm>
          <a:prstGeom prst="rect">
            <a:avLst/>
          </a:prstGeom>
          <a:solidFill>
            <a:srgbClr val="EAF0EA"/>
          </a:solidFill>
          <a:ln w="12700">
            <a:solidFill>
              <a:srgbClr val="D5E0D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161288"/>
            <a:ext cx="8138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they are:  </a:t>
            </a:r>
            <a:pPr indent="0" marL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person in a Kuwaiti household who plans, orders, or worries about what their partner or family eats during the workweek — often a working spouse, often a mother, sometimes the husband ordering for his wife at the office.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" y="1874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2920" y="2103120"/>
            <a:ext cx="379476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Age: 30–50, family household lead in Kuwait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Kuwaiti or long-term Gulf resident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Frequently buys on behalf of someone else (spouse, adult child)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Comfortable on Instagram and WhatsApp; uses Snapchat too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Spending mindset: will pay more for trustworthy, family-safe food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Values: family wellbeing, reliability, cultural fit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40233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33832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MOTIVATORS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3593592"/>
            <a:ext cx="379476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a daily worry off the plate (literally)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their spouse or family is eating balanced food at work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Demonstrate care without having to cook every weekday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Avoid the guilt of 'I ordered them fast food again'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weekend sacred for home cooking and family meals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572000" y="1828800"/>
            <a:ext cx="42062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09160" y="18745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OBJECTIONS &amp; HOW WE COUNTER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2121408"/>
          <a:ext cx="393192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256032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COUNTER-MESSAGE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"Will my husband actually eat it?"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 food, not diet food — variety + trial option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"Is it really fresh, not microwaved?"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Daily prep, behind-the-kitchen content, no freezing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"What if it clashes with our culture?"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Khaleeji-aware menu, halal, family-style portions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"Can I gift it to someone?"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Gift subscription option positioned clearly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4572000" y="3703320"/>
            <a:ext cx="4206240" cy="1005840"/>
          </a:xfrm>
          <a:prstGeom prst="rect">
            <a:avLst/>
          </a:prstGeom>
          <a:solidFill>
            <a:srgbClr val="284E38"/>
          </a:solidFill>
          <a:ln w="12700">
            <a:solidFill>
              <a:srgbClr val="284E3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4709160" y="373075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TRIGGERS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4709160" y="3913632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Spouse complaining about lunch or skipping it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Birthday, anniversary, or thoughtful gift moment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Pregnancy or new baby — less time to prep meals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 scare in the family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Saw a friend's family using a similar service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Solutions</a:t>
            </a:r>
            <a:pPr indent="0" marL="0">
              <a:buNone/>
            </a:pPr>
            <a:r>
              <a:rPr lang="en-US" sz="8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Performance Marketing  ·  Built for the Gulf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74320"/>
            <a:ext cx="164592" cy="256032"/>
          </a:xfrm>
          <a:prstGeom prst="rect">
            <a:avLst/>
          </a:prstGeom>
          <a:solidFill>
            <a:srgbClr val="B5552E"/>
          </a:solidFill>
          <a:ln w="12700">
            <a:solidFill>
              <a:srgbClr val="B555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AUDIENCE &amp; DEMOGRAPHICS — PERSONA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365760" y="5486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2C2C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Health-Conscious Eater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7269480" y="320040"/>
            <a:ext cx="1554480" cy="411480"/>
          </a:xfrm>
          <a:prstGeom prst="roundRect">
            <a:avLst>
              <a:gd name="adj" fmla="val 17778"/>
            </a:avLst>
          </a:prstGeom>
          <a:solidFill>
            <a:srgbClr val="3A6B4E"/>
          </a:solidFill>
          <a:ln w="12700">
            <a:solidFill>
              <a:srgbClr val="3A6B4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269480" y="320040"/>
            <a:ext cx="1554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 SEGMENT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365760" y="1143000"/>
            <a:ext cx="8412480" cy="566928"/>
          </a:xfrm>
          <a:prstGeom prst="rect">
            <a:avLst/>
          </a:prstGeom>
          <a:solidFill>
            <a:srgbClr val="EAF0EA"/>
          </a:solidFill>
          <a:ln w="12700">
            <a:solidFill>
              <a:srgbClr val="D5E0D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161288"/>
            <a:ext cx="81381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they are:  </a:t>
            </a:r>
            <a:pPr indent="0" marL="0">
              <a:buNone/>
            </a:pPr>
            <a:r>
              <a:rPr lang="en-US" sz="10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in Kuwait already paying for healthy-eating services or considering one — currently with Calo, Lina's &amp; Dina's, Diet Station, or thinking about it — who are tired of the calorie-counting, macro-tracking, diet-app feel and want a balanced lunch that feels like home, not a prescription.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65760" y="1828800"/>
            <a:ext cx="402336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02920" y="187452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PROFILE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502920" y="2103120"/>
            <a:ext cx="3794760" cy="1115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Age: 28–45, often dual-income professionals in Kuwait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Currently or recently on a meal subscription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on Instagram and TikTok; follows food brands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Spends KWD 50–150+/month on food subscriptions already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Mindset: balanced eating, not weight loss or macro goals</a:t>
            </a:r>
            <a:endParaRPr lang="en-US" sz="85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follower of fitness, food, and wellness creators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365760" y="3337560"/>
            <a:ext cx="402336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33832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MOTIVATORS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502920" y="3593592"/>
            <a:ext cx="3794760" cy="10698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Eat balanced food without macro-counting or 'plan' fatigue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Feel cared for, not managed by a dietitian app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real, fresh, recognizable food instead of meal-prep boxes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their weekends back from the 7-day delivery cycle</a:t>
            </a:r>
            <a:endParaRPr lang="en-US" sz="850" dirty="0"/>
          </a:p>
          <a:p>
            <a:pPr marL="342900" indent="-342900">
              <a:spcAft>
                <a:spcPts val="200"/>
              </a:spcAft>
              <a:buSzPct val="100000"/>
              <a:buChar char="▪"/>
            </a:pPr>
            <a:r>
              <a:rPr lang="en-US" sz="850" dirty="0">
                <a:solidFill>
                  <a:srgbClr val="2C2C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part of a brand that feels modern and Kuwaiti, not imported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4572000" y="1828800"/>
            <a:ext cx="4206240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0D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09160" y="1874520"/>
            <a:ext cx="39319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3A6B4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OBJECTIONS &amp; HOW WE COUNTER</a:t>
            </a:r>
            <a:endParaRPr lang="en-US" sz="9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709160" y="2121408"/>
          <a:ext cx="393192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256032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3A6B4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COUNTER-MESSAGE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0EA"/>
                    </a:solidFill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"How is this different from Calo?"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Balanced, not diet — no app, no macros, weekends off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"No app to customize meals?"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Curated menu — less decision fatigue, more trust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"Will it actually help my health?"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Balanced food + a real weekly rhythm, no extremes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i="1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"Lock-in worry from past subscription"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2C2C2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Flexible month-to-month, easy pause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AE5D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" name="Shape 15"/>
          <p:cNvSpPr/>
          <p:nvPr/>
        </p:nvSpPr>
        <p:spPr>
          <a:xfrm>
            <a:off x="4572000" y="3703320"/>
            <a:ext cx="4206240" cy="1005840"/>
          </a:xfrm>
          <a:prstGeom prst="rect">
            <a:avLst/>
          </a:prstGeom>
          <a:solidFill>
            <a:srgbClr val="284E38"/>
          </a:solidFill>
          <a:ln w="12700">
            <a:solidFill>
              <a:srgbClr val="284E3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4709160" y="373075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spc="300" kern="0" dirty="0">
                <a:solidFill>
                  <a:srgbClr val="B555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BUYING TRIGGERS</a:t>
            </a:r>
            <a:endParaRPr lang="en-US" sz="850" dirty="0"/>
          </a:p>
        </p:txBody>
      </p:sp>
      <p:sp>
        <p:nvSpPr>
          <p:cNvPr id="20" name="Text 17"/>
          <p:cNvSpPr/>
          <p:nvPr/>
        </p:nvSpPr>
        <p:spPr>
          <a:xfrm>
            <a:off x="4709160" y="3913632"/>
            <a:ext cx="3931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 with current provider just ended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Felt 'over-managed' by the last service (calorie tracking, app pings)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Saw a Little Lunches Story or creator post that resonated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Wants weekend freedom and a less-strict structure</a:t>
            </a:r>
            <a:endParaRPr lang="en-US" sz="800" dirty="0"/>
          </a:p>
          <a:p>
            <a:pPr marL="342900" indent="-342900">
              <a:spcAft>
                <a:spcPts val="100"/>
              </a:spcAft>
              <a:buSzPct val="100000"/>
              <a:buChar char="▪"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by someone who switched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365760" y="4864608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Boost Solutions</a:t>
            </a:r>
            <a:pPr indent="0" marL="0">
              <a:buNone/>
            </a:pPr>
            <a:r>
              <a:rPr lang="en-US" sz="800" i="1" dirty="0">
                <a:solidFill>
                  <a:srgbClr val="6B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·  Performance Marketing  ·  Built for the Gulf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Little Lunches Kickoff Call</dc:title>
  <dc:subject>PptxGenJS Presentation</dc:subject>
  <dc:creator>Boost Solutions</dc:creator>
  <cp:lastModifiedBy>Boost Solutions</cp:lastModifiedBy>
  <cp:revision>1</cp:revision>
  <dcterms:created xsi:type="dcterms:W3CDTF">2026-06-02T08:00:57Z</dcterms:created>
  <dcterms:modified xsi:type="dcterms:W3CDTF">2026-06-02T08:00:57Z</dcterms:modified>
</cp:coreProperties>
</file>